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Source Code Pro"/>
      <p:regular r:id="rId16"/>
      <p:bold r:id="rId17"/>
      <p:italic r:id="rId18"/>
      <p:boldItalic r:id="rId19"/>
    </p:embeddedFont>
    <p:embeddedFont>
      <p:font typeface="Oswald"/>
      <p:regular r:id="rId20"/>
      <p:bold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swald-regular.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Oswald-bold.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SourceCodePro-bold.fntdata"/><Relationship Id="rId16" Type="http://schemas.openxmlformats.org/officeDocument/2006/relationships/font" Target="fonts/SourceCodePro-regular.fntdata"/><Relationship Id="rId5" Type="http://schemas.openxmlformats.org/officeDocument/2006/relationships/notesMaster" Target="notesMasters/notesMaster1.xml"/><Relationship Id="rId19" Type="http://schemas.openxmlformats.org/officeDocument/2006/relationships/font" Target="fonts/SourceCodePro-boldItalic.fntdata"/><Relationship Id="rId6" Type="http://schemas.openxmlformats.org/officeDocument/2006/relationships/slide" Target="slides/slide1.xml"/><Relationship Id="rId18" Type="http://schemas.openxmlformats.org/officeDocument/2006/relationships/font" Target="fonts/SourceCodePr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932f707c5b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1932f707c5b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8a55895a4f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8a55895a4f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8a55895a4f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8a55895a4f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8a55895a4f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8a55895a4f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8a55895a4f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8a55895a4f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8bd5bf4d38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8bd5bf4d38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8bd5bf4d38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8bd5bf4d38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932f707c5b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932f707c5b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1932f707c5b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1932f707c5b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10800000">
            <a:off x="4226100" y="2933550"/>
            <a:ext cx="691800" cy="388500"/>
          </a:xfrm>
          <a:prstGeom prst="triangle">
            <a:avLst>
              <a:gd fmla="val 5000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5" y="0"/>
            <a:ext cx="9144000" cy="3124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411175" y="644300"/>
            <a:ext cx="8282400" cy="21090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6000"/>
              <a:buNone/>
              <a:defRPr sz="60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p:txBody>
      </p:sp>
      <p:sp>
        <p:nvSpPr>
          <p:cNvPr id="13" name="Google Shape;13;p2"/>
          <p:cNvSpPr txBox="1"/>
          <p:nvPr>
            <p:ph idx="1" type="subTitle"/>
          </p:nvPr>
        </p:nvSpPr>
        <p:spPr>
          <a:xfrm>
            <a:off x="411175" y="3398250"/>
            <a:ext cx="8282400" cy="1260600"/>
          </a:xfrm>
          <a:prstGeom prst="rect">
            <a:avLst/>
          </a:prstGeom>
        </p:spPr>
        <p:txBody>
          <a:bodyPr anchorCtr="0" anchor="ctr" bIns="91425" lIns="91425" spcFirstLastPara="1" rIns="91425" wrap="square" tIns="91425">
            <a:normAutofit/>
          </a:bodyPr>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cxnSp>
        <p:nvCxnSpPr>
          <p:cNvPr id="52" name="Google Shape;52;p11"/>
          <p:cNvCxnSpPr/>
          <p:nvPr/>
        </p:nvCxnSpPr>
        <p:spPr>
          <a:xfrm>
            <a:off x="413275" y="2988275"/>
            <a:ext cx="910500" cy="0"/>
          </a:xfrm>
          <a:prstGeom prst="straightConnector1">
            <a:avLst/>
          </a:prstGeom>
          <a:noFill/>
          <a:ln cap="flat" cmpd="sng" w="28575">
            <a:solidFill>
              <a:schemeClr val="dk1"/>
            </a:solidFill>
            <a:prstDash val="lgDash"/>
            <a:round/>
            <a:headEnd len="sm" w="sm" type="none"/>
            <a:tailEnd len="sm" w="sm" type="none"/>
          </a:ln>
        </p:spPr>
      </p:cxnSp>
      <p:sp>
        <p:nvSpPr>
          <p:cNvPr id="53" name="Google Shape;53;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54" name="Google Shape;54;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a:off x="0" y="1567350"/>
            <a:ext cx="9144000" cy="2008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430800" y="1889700"/>
            <a:ext cx="8282400" cy="15165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cxnSp>
        <p:nvCxnSpPr>
          <p:cNvPr id="20" name="Google Shape;20;p4"/>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1" name="Google Shape;21;p4"/>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cxnSp>
        <p:nvCxnSpPr>
          <p:cNvPr id="25" name="Google Shape;25;p5"/>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6" name="Google Shape;26;p5"/>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7" name="Google Shape;27;p5"/>
          <p:cNvSpPr txBox="1"/>
          <p:nvPr>
            <p:ph idx="1" type="body"/>
          </p:nvPr>
        </p:nvSpPr>
        <p:spPr>
          <a:xfrm>
            <a:off x="311700" y="1468825"/>
            <a:ext cx="3999900" cy="3099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468825"/>
            <a:ext cx="3999900" cy="3099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cxnSp>
        <p:nvCxnSpPr>
          <p:cNvPr id="34" name="Google Shape;34;p7"/>
          <p:cNvCxnSpPr/>
          <p:nvPr/>
        </p:nvCxnSpPr>
        <p:spPr>
          <a:xfrm>
            <a:off x="418675" y="1457787"/>
            <a:ext cx="614100" cy="0"/>
          </a:xfrm>
          <a:prstGeom prst="straightConnector1">
            <a:avLst/>
          </a:prstGeom>
          <a:noFill/>
          <a:ln cap="flat" cmpd="sng" w="19050">
            <a:solidFill>
              <a:schemeClr val="dk2"/>
            </a:solidFill>
            <a:prstDash val="lgDash"/>
            <a:round/>
            <a:headEnd len="sm" w="sm" type="none"/>
            <a:tailEnd len="sm" w="sm" type="none"/>
          </a:ln>
        </p:spPr>
      </p:cxnSp>
      <p:sp>
        <p:nvSpPr>
          <p:cNvPr id="35" name="Google Shape;35;p7"/>
          <p:cNvSpPr txBox="1"/>
          <p:nvPr>
            <p:ph type="title"/>
          </p:nvPr>
        </p:nvSpPr>
        <p:spPr>
          <a:xfrm>
            <a:off x="311700" y="6318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6" name="Google Shape;36;p7"/>
          <p:cNvSpPr txBox="1"/>
          <p:nvPr>
            <p:ph idx="1" type="body"/>
          </p:nvPr>
        </p:nvSpPr>
        <p:spPr>
          <a:xfrm>
            <a:off x="311700" y="1618204"/>
            <a:ext cx="2808000" cy="29508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7" name="Google Shape;37;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8" name="Shape 38"/>
        <p:cNvGrpSpPr/>
        <p:nvPr/>
      </p:nvGrpSpPr>
      <p:grpSpPr>
        <a:xfrm>
          <a:off x="0" y="0"/>
          <a:ext cx="0" cy="0"/>
          <a:chOff x="0" y="0"/>
          <a:chExt cx="0" cy="0"/>
        </a:xfrm>
      </p:grpSpPr>
      <p:sp>
        <p:nvSpPr>
          <p:cNvPr id="39" name="Google Shape;39;p8"/>
          <p:cNvSpPr txBox="1"/>
          <p:nvPr>
            <p:ph type="title"/>
          </p:nvPr>
        </p:nvSpPr>
        <p:spPr>
          <a:xfrm>
            <a:off x="490250" y="528900"/>
            <a:ext cx="5678100" cy="40857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1"/>
        </a:solidFill>
      </p:bgPr>
    </p:bg>
    <p:spTree>
      <p:nvGrpSpPr>
        <p:cNvPr id="41" name="Shape 41"/>
        <p:cNvGrpSpPr/>
        <p:nvPr/>
      </p:nvGrpSpPr>
      <p:grpSpPr>
        <a:xfrm>
          <a:off x="0" y="0"/>
          <a:ext cx="0" cy="0"/>
          <a:chOff x="0" y="0"/>
          <a:chExt cx="0" cy="0"/>
        </a:xfrm>
      </p:grpSpPr>
      <p:sp>
        <p:nvSpPr>
          <p:cNvPr id="42" name="Google Shape;42;p9"/>
          <p:cNvSpPr/>
          <p:nvPr/>
        </p:nvSpPr>
        <p:spPr>
          <a:xfrm>
            <a:off x="4572000" y="175"/>
            <a:ext cx="45720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577200" cy="0"/>
          </a:xfrm>
          <a:prstGeom prst="straightConnector1">
            <a:avLst/>
          </a:prstGeom>
          <a:noFill/>
          <a:ln cap="flat" cmpd="sng" w="19050">
            <a:solidFill>
              <a:schemeClr val="dk1"/>
            </a:solidFill>
            <a:prstDash val="lgDash"/>
            <a:round/>
            <a:headEnd len="sm" w="sm" type="none"/>
            <a:tailEnd len="sm" w="sm" type="none"/>
          </a:ln>
        </p:spPr>
      </p:cxnSp>
      <p:sp>
        <p:nvSpPr>
          <p:cNvPr id="44" name="Google Shape;44;p9"/>
          <p:cNvSpPr txBox="1"/>
          <p:nvPr>
            <p:ph type="title"/>
          </p:nvPr>
        </p:nvSpPr>
        <p:spPr>
          <a:xfrm>
            <a:off x="265500" y="1078750"/>
            <a:ext cx="4045200" cy="1789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4600"/>
              <a:buNone/>
              <a:defRPr sz="46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p:txBody>
      </p:sp>
      <p:sp>
        <p:nvSpPr>
          <p:cNvPr id="45" name="Google Shape;45;p9"/>
          <p:cNvSpPr txBox="1"/>
          <p:nvPr>
            <p:ph idx="1" type="subTitle"/>
          </p:nvPr>
        </p:nvSpPr>
        <p:spPr>
          <a:xfrm>
            <a:off x="265500" y="29214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100"/>
              <a:buFont typeface="Oswald"/>
              <a:buNone/>
              <a:defRPr sz="2100">
                <a:latin typeface="Oswald"/>
                <a:ea typeface="Oswald"/>
                <a:cs typeface="Oswald"/>
                <a:sym typeface="Oswald"/>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dern-writer">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72500"/>
            <a:ext cx="8520600" cy="7335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p:txBody>
      </p:sp>
      <p:sp>
        <p:nvSpPr>
          <p:cNvPr id="7" name="Google Shape;7;p1"/>
          <p:cNvSpPr txBox="1"/>
          <p:nvPr>
            <p:ph idx="1" type="body"/>
          </p:nvPr>
        </p:nvSpPr>
        <p:spPr>
          <a:xfrm>
            <a:off x="311700" y="1468825"/>
            <a:ext cx="8520600" cy="3099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type="ctrTitle"/>
          </p:nvPr>
        </p:nvSpPr>
        <p:spPr>
          <a:xfrm>
            <a:off x="521950" y="645800"/>
            <a:ext cx="8282400" cy="21090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Hanyu Pinyin: A Brief History and Guide </a:t>
            </a:r>
            <a:endParaRPr/>
          </a:p>
        </p:txBody>
      </p:sp>
      <p:sp>
        <p:nvSpPr>
          <p:cNvPr id="63" name="Google Shape;63;p13"/>
          <p:cNvSpPr txBox="1"/>
          <p:nvPr>
            <p:ph idx="1" type="subTitle"/>
          </p:nvPr>
        </p:nvSpPr>
        <p:spPr>
          <a:xfrm>
            <a:off x="411175" y="3398250"/>
            <a:ext cx="8282400" cy="1260600"/>
          </a:xfrm>
          <a:prstGeom prst="rect">
            <a:avLst/>
          </a:prstGeom>
        </p:spPr>
        <p:txBody>
          <a:bodyPr anchorCtr="0" anchor="ctr" bIns="91425" lIns="91425" spcFirstLastPara="1" rIns="91425" wrap="square" tIns="91425">
            <a:normAutofit lnSpcReduction="10000"/>
          </a:bodyPr>
          <a:lstStyle/>
          <a:p>
            <a:pPr indent="0" lvl="0" marL="0" rtl="0" algn="ctr">
              <a:spcBef>
                <a:spcPts val="0"/>
              </a:spcBef>
              <a:spcAft>
                <a:spcPts val="0"/>
              </a:spcAft>
              <a:buNone/>
            </a:pPr>
            <a:r>
              <a:rPr lang="en"/>
              <a:t>By: Vivian Hir and Lumia Neyo </a:t>
            </a:r>
            <a:endParaRPr/>
          </a:p>
          <a:p>
            <a:pPr indent="0" lvl="0" marL="0" rtl="0" algn="ctr">
              <a:spcBef>
                <a:spcPts val="0"/>
              </a:spcBef>
              <a:spcAft>
                <a:spcPts val="0"/>
              </a:spcAft>
              <a:buNone/>
            </a:pPr>
            <a:r>
              <a:rPr lang="en"/>
              <a:t>MIT Splash 2022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2"/>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Knowing and Not Knowing </a:t>
            </a:r>
            <a:endParaRPr/>
          </a:p>
        </p:txBody>
      </p:sp>
      <p:sp>
        <p:nvSpPr>
          <p:cNvPr id="121" name="Google Shape;121;p22"/>
          <p:cNvSpPr txBox="1"/>
          <p:nvPr>
            <p:ph idx="1" type="body"/>
          </p:nvPr>
        </p:nvSpPr>
        <p:spPr>
          <a:xfrm>
            <a:off x="311700" y="1298775"/>
            <a:ext cx="8520600" cy="3766500"/>
          </a:xfrm>
          <a:prstGeom prst="rect">
            <a:avLst/>
          </a:prstGeom>
        </p:spPr>
        <p:txBody>
          <a:bodyPr anchorCtr="0" anchor="t" bIns="91425" lIns="91425" spcFirstLastPara="1" rIns="91425" wrap="square" tIns="91425">
            <a:normAutofit fontScale="92500" lnSpcReduction="10000"/>
          </a:bodyPr>
          <a:lstStyle/>
          <a:p>
            <a:pPr indent="0" lvl="0" marL="0" rtl="0" algn="ctr">
              <a:spcBef>
                <a:spcPts val="0"/>
              </a:spcBef>
              <a:spcAft>
                <a:spcPts val="0"/>
              </a:spcAft>
              <a:buNone/>
            </a:pPr>
            <a:r>
              <a:rPr lang="en" sz="2400"/>
              <a:t>知道就说知道, 不知道就说不知道, 不要知道说不知道, 也不要不知道说知道, 你知道不知道？</a:t>
            </a:r>
            <a:endParaRPr sz="2400"/>
          </a:p>
          <a:p>
            <a:pPr indent="0" lvl="0" marL="0" rtl="0" algn="ctr">
              <a:spcBef>
                <a:spcPts val="1200"/>
              </a:spcBef>
              <a:spcAft>
                <a:spcPts val="0"/>
              </a:spcAft>
              <a:buNone/>
            </a:pPr>
            <a:r>
              <a:rPr lang="en" sz="2400"/>
              <a:t>zhī dào jiù shuō zhī dào, bù zhī dào jiù shuō bu zhī dào. bú yào zhī dào shuō bu zhī dào, yě bú yào bù zhī dào shuō zhī dào, nǐ zhīdào bù zhīdào?</a:t>
            </a:r>
            <a:endParaRPr sz="2400"/>
          </a:p>
          <a:p>
            <a:pPr indent="0" lvl="0" marL="0" rtl="0" algn="ctr">
              <a:spcBef>
                <a:spcPts val="1200"/>
              </a:spcBef>
              <a:spcAft>
                <a:spcPts val="1200"/>
              </a:spcAft>
              <a:buNone/>
            </a:pPr>
            <a:r>
              <a:rPr lang="en" sz="2400"/>
              <a:t>If you know say you know, if you don’t know say you don’t know. Don’t say you don’t know when you know, and don’t say you don’t know when you do know. Do you understand?</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What is Hanyu Pinyin? </a:t>
            </a:r>
            <a:endParaRPr/>
          </a:p>
        </p:txBody>
      </p:sp>
      <p:sp>
        <p:nvSpPr>
          <p:cNvPr id="69" name="Google Shape;69;p14"/>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 romanization system used for Mandarin </a:t>
            </a:r>
            <a:endParaRPr/>
          </a:p>
          <a:p>
            <a:pPr indent="-342900" lvl="1" marL="914400" rtl="0" algn="l">
              <a:spcBef>
                <a:spcPts val="0"/>
              </a:spcBef>
              <a:spcAft>
                <a:spcPts val="0"/>
              </a:spcAft>
              <a:buSzPts val="1800"/>
              <a:buChar char="-"/>
            </a:pPr>
            <a:r>
              <a:rPr lang="en" sz="1800"/>
              <a:t>Mandarin is standardized Chinese</a:t>
            </a:r>
            <a:endParaRPr sz="1800"/>
          </a:p>
          <a:p>
            <a:pPr indent="-342900" lvl="0" marL="457200" rtl="0" algn="l">
              <a:spcBef>
                <a:spcPts val="0"/>
              </a:spcBef>
              <a:spcAft>
                <a:spcPts val="0"/>
              </a:spcAft>
              <a:buSzPts val="1800"/>
              <a:buChar char="-"/>
            </a:pPr>
            <a:r>
              <a:rPr lang="en"/>
              <a:t>Used in China and Singapore, Malaysia </a:t>
            </a:r>
            <a:endParaRPr/>
          </a:p>
          <a:p>
            <a:pPr indent="-342900" lvl="0" marL="457200" rtl="0" algn="l">
              <a:spcBef>
                <a:spcPts val="0"/>
              </a:spcBef>
              <a:spcAft>
                <a:spcPts val="0"/>
              </a:spcAft>
              <a:buSzPts val="1800"/>
              <a:buChar char="-"/>
            </a:pPr>
            <a:r>
              <a:rPr lang="en"/>
              <a:t>Hong Kong and Taiwan does not use Hanyu Pinyin </a:t>
            </a:r>
            <a:endParaRPr/>
          </a:p>
          <a:p>
            <a:pPr indent="-342900" lvl="0" marL="457200" rtl="0" algn="l">
              <a:spcBef>
                <a:spcPts val="0"/>
              </a:spcBef>
              <a:spcAft>
                <a:spcPts val="0"/>
              </a:spcAft>
              <a:buSzPts val="1800"/>
              <a:buChar char="-"/>
            </a:pPr>
            <a:r>
              <a:rPr lang="en"/>
              <a:t>In addition to Latin alphabet has four tones </a:t>
            </a:r>
            <a:endParaRPr/>
          </a:p>
        </p:txBody>
      </p:sp>
      <p:pic>
        <p:nvPicPr>
          <p:cNvPr id="70" name="Google Shape;70;p14"/>
          <p:cNvPicPr preferRelativeResize="0"/>
          <p:nvPr/>
        </p:nvPicPr>
        <p:blipFill rotWithShape="1">
          <a:blip r:embed="rId3">
            <a:alphaModFix/>
          </a:blip>
          <a:srcRect b="0" l="11119" r="12034" t="31698"/>
          <a:stretch/>
        </p:blipFill>
        <p:spPr>
          <a:xfrm>
            <a:off x="4255300" y="-25662"/>
            <a:ext cx="2294975" cy="1529825"/>
          </a:xfrm>
          <a:prstGeom prst="rect">
            <a:avLst/>
          </a:prstGeom>
          <a:noFill/>
          <a:ln>
            <a:noFill/>
          </a:ln>
        </p:spPr>
      </p:pic>
      <p:pic>
        <p:nvPicPr>
          <p:cNvPr id="71" name="Google Shape;71;p14"/>
          <p:cNvPicPr preferRelativeResize="0"/>
          <p:nvPr/>
        </p:nvPicPr>
        <p:blipFill rotWithShape="1">
          <a:blip r:embed="rId4">
            <a:alphaModFix/>
          </a:blip>
          <a:srcRect b="0" l="13393" r="17031" t="33079"/>
          <a:stretch/>
        </p:blipFill>
        <p:spPr>
          <a:xfrm>
            <a:off x="6346475" y="-25662"/>
            <a:ext cx="2120700" cy="15298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5"/>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Before Hanyu Pinyin </a:t>
            </a:r>
            <a:endParaRPr/>
          </a:p>
        </p:txBody>
      </p:sp>
      <p:sp>
        <p:nvSpPr>
          <p:cNvPr id="77" name="Google Shape;77;p15"/>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17th century: Jesuit missionaries attempt to romanize Chinese, not much success (catered for westerner)</a:t>
            </a:r>
            <a:endParaRPr/>
          </a:p>
          <a:p>
            <a:pPr indent="-342900" lvl="0" marL="457200" rtl="0" algn="l">
              <a:spcBef>
                <a:spcPts val="0"/>
              </a:spcBef>
              <a:spcAft>
                <a:spcPts val="0"/>
              </a:spcAft>
              <a:buSzPts val="1800"/>
              <a:buChar char="-"/>
            </a:pPr>
            <a:r>
              <a:rPr lang="en"/>
              <a:t>19th century: Song Shu is inspired by Japan’s kana syllabaries, wants to adopt system in China</a:t>
            </a:r>
            <a:endParaRPr/>
          </a:p>
          <a:p>
            <a:pPr indent="-342900" lvl="0" marL="457200" rtl="0" algn="l">
              <a:spcBef>
                <a:spcPts val="0"/>
              </a:spcBef>
              <a:spcAft>
                <a:spcPts val="0"/>
              </a:spcAft>
              <a:buSzPts val="1800"/>
              <a:buChar char="-"/>
            </a:pPr>
            <a:r>
              <a:rPr lang="en"/>
              <a:t>20th century: Wade Giles is used, gradually phased out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Origins of Hanyu Pinyin </a:t>
            </a:r>
            <a:endParaRPr/>
          </a:p>
        </p:txBody>
      </p:sp>
      <p:sp>
        <p:nvSpPr>
          <p:cNvPr id="83" name="Google Shape;83;p16"/>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Main founder was Zhou Youguang, a banker/economist</a:t>
            </a:r>
            <a:endParaRPr/>
          </a:p>
          <a:p>
            <a:pPr indent="-342900" lvl="0" marL="457200" rtl="0" algn="l">
              <a:spcBef>
                <a:spcPts val="0"/>
              </a:spcBef>
              <a:spcAft>
                <a:spcPts val="0"/>
              </a:spcAft>
              <a:buSzPts val="1800"/>
              <a:buChar char="-"/>
            </a:pPr>
            <a:r>
              <a:rPr lang="en"/>
              <a:t>In 1930s, there was </a:t>
            </a:r>
            <a:r>
              <a:rPr i="1" lang="en"/>
              <a:t>Gwoyeu Romatzyh </a:t>
            </a:r>
            <a:r>
              <a:rPr lang="en"/>
              <a:t>and </a:t>
            </a:r>
            <a:r>
              <a:rPr i="1" lang="en"/>
              <a:t>Latinxua Sin Wenz</a:t>
            </a:r>
            <a:r>
              <a:rPr lang="en"/>
              <a:t> </a:t>
            </a:r>
            <a:endParaRPr/>
          </a:p>
          <a:p>
            <a:pPr indent="-342900" lvl="0" marL="457200" rtl="0" algn="l">
              <a:spcBef>
                <a:spcPts val="0"/>
              </a:spcBef>
              <a:spcAft>
                <a:spcPts val="0"/>
              </a:spcAft>
              <a:buSzPts val="1800"/>
              <a:buChar char="-"/>
            </a:pPr>
            <a:r>
              <a:rPr lang="en"/>
              <a:t>Considered converting bopomofo into romanized form </a:t>
            </a:r>
            <a:endParaRPr/>
          </a:p>
          <a:p>
            <a:pPr indent="-342900" lvl="0" marL="457200" rtl="0" algn="l">
              <a:spcBef>
                <a:spcPts val="0"/>
              </a:spcBef>
              <a:spcAft>
                <a:spcPts val="0"/>
              </a:spcAft>
              <a:buSzPts val="1800"/>
              <a:buChar char="-"/>
            </a:pPr>
            <a:r>
              <a:rPr lang="en"/>
              <a:t>Formalized in 1958, introduced to increase literacy rate </a:t>
            </a:r>
            <a:endParaRPr/>
          </a:p>
          <a:p>
            <a:pPr indent="-342900" lvl="0" marL="457200" rtl="0" algn="l">
              <a:spcBef>
                <a:spcPts val="0"/>
              </a:spcBef>
              <a:spcAft>
                <a:spcPts val="0"/>
              </a:spcAft>
              <a:buSzPts val="1800"/>
              <a:buChar char="-"/>
            </a:pPr>
            <a:r>
              <a:rPr lang="en"/>
              <a:t>Use of pinyin outside China was a political statement </a:t>
            </a:r>
            <a:endParaRPr/>
          </a:p>
        </p:txBody>
      </p:sp>
      <p:pic>
        <p:nvPicPr>
          <p:cNvPr id="84" name="Google Shape;84;p16"/>
          <p:cNvPicPr preferRelativeResize="0"/>
          <p:nvPr/>
        </p:nvPicPr>
        <p:blipFill>
          <a:blip r:embed="rId3">
            <a:alphaModFix/>
          </a:blip>
          <a:stretch>
            <a:fillRect/>
          </a:stretch>
        </p:blipFill>
        <p:spPr>
          <a:xfrm>
            <a:off x="738850" y="3228603"/>
            <a:ext cx="2553175" cy="1914900"/>
          </a:xfrm>
          <a:prstGeom prst="rect">
            <a:avLst/>
          </a:prstGeom>
          <a:noFill/>
          <a:ln>
            <a:noFill/>
          </a:ln>
        </p:spPr>
      </p:pic>
      <p:pic>
        <p:nvPicPr>
          <p:cNvPr id="85" name="Google Shape;85;p16"/>
          <p:cNvPicPr preferRelativeResize="0"/>
          <p:nvPr/>
        </p:nvPicPr>
        <p:blipFill rotWithShape="1">
          <a:blip r:embed="rId4">
            <a:alphaModFix/>
          </a:blip>
          <a:srcRect b="48051" l="0" r="0" t="0"/>
          <a:stretch/>
        </p:blipFill>
        <p:spPr>
          <a:xfrm>
            <a:off x="3292025" y="3228600"/>
            <a:ext cx="2381250" cy="1914900"/>
          </a:xfrm>
          <a:prstGeom prst="rect">
            <a:avLst/>
          </a:prstGeom>
          <a:noFill/>
          <a:ln>
            <a:noFill/>
          </a:ln>
        </p:spPr>
      </p:pic>
      <p:pic>
        <p:nvPicPr>
          <p:cNvPr id="86" name="Google Shape;86;p16"/>
          <p:cNvPicPr preferRelativeResize="0"/>
          <p:nvPr/>
        </p:nvPicPr>
        <p:blipFill rotWithShape="1">
          <a:blip r:embed="rId5">
            <a:alphaModFix/>
          </a:blip>
          <a:srcRect b="48445" l="0" r="0" t="0"/>
          <a:stretch/>
        </p:blipFill>
        <p:spPr>
          <a:xfrm>
            <a:off x="5673275" y="3228600"/>
            <a:ext cx="2285731" cy="19149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7"/>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Why Learn Hanyu Pinyin </a:t>
            </a:r>
            <a:endParaRPr/>
          </a:p>
        </p:txBody>
      </p:sp>
      <p:sp>
        <p:nvSpPr>
          <p:cNvPr id="92" name="Google Shape;92;p17"/>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Efficient method to type Chinese on keyboard </a:t>
            </a:r>
            <a:endParaRPr/>
          </a:p>
          <a:p>
            <a:pPr indent="-342900" lvl="1" marL="914400" rtl="0" algn="l">
              <a:spcBef>
                <a:spcPts val="0"/>
              </a:spcBef>
              <a:spcAft>
                <a:spcPts val="0"/>
              </a:spcAft>
              <a:buSzPts val="1800"/>
              <a:buChar char="-"/>
            </a:pPr>
            <a:r>
              <a:rPr lang="en" sz="1800"/>
              <a:t>You can use bopomofo, but more confusing</a:t>
            </a:r>
            <a:endParaRPr sz="1800"/>
          </a:p>
          <a:p>
            <a:pPr indent="-342900" lvl="0" marL="457200" rtl="0" algn="l">
              <a:spcBef>
                <a:spcPts val="0"/>
              </a:spcBef>
              <a:spcAft>
                <a:spcPts val="0"/>
              </a:spcAft>
              <a:buSzPts val="1800"/>
              <a:buChar char="-"/>
            </a:pPr>
            <a:r>
              <a:rPr lang="en"/>
              <a:t>Can learn how to pronounce Chinese the proper way </a:t>
            </a:r>
            <a:endParaRPr/>
          </a:p>
          <a:p>
            <a:pPr indent="-342900" lvl="1" marL="914400" rtl="0" algn="l">
              <a:spcBef>
                <a:spcPts val="0"/>
              </a:spcBef>
              <a:spcAft>
                <a:spcPts val="0"/>
              </a:spcAft>
              <a:buSzPts val="1800"/>
              <a:buChar char="-"/>
            </a:pPr>
            <a:r>
              <a:rPr lang="en" sz="1800"/>
              <a:t>Handy when you see a Chinese surname e.g. Xu, Cai, Qiu</a:t>
            </a:r>
            <a:endParaRPr sz="1800"/>
          </a:p>
          <a:p>
            <a:pPr indent="-342900" lvl="0" marL="457200" rtl="0" algn="l">
              <a:spcBef>
                <a:spcPts val="0"/>
              </a:spcBef>
              <a:spcAft>
                <a:spcPts val="0"/>
              </a:spcAft>
              <a:buSzPts val="1800"/>
              <a:buChar char="-"/>
            </a:pPr>
            <a:r>
              <a:rPr lang="en"/>
              <a:t>Quick way to learn Chinese without knowing characters </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8"/>
          <p:cNvSpPr txBox="1"/>
          <p:nvPr>
            <p:ph type="title"/>
          </p:nvPr>
        </p:nvSpPr>
        <p:spPr>
          <a:xfrm>
            <a:off x="490250" y="528900"/>
            <a:ext cx="5678100" cy="40857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Tongue Twisters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9"/>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Four is Four, Forty is Forty</a:t>
            </a:r>
            <a:endParaRPr/>
          </a:p>
        </p:txBody>
      </p:sp>
      <p:sp>
        <p:nvSpPr>
          <p:cNvPr id="103" name="Google Shape;103;p19"/>
          <p:cNvSpPr txBox="1"/>
          <p:nvPr>
            <p:ph idx="1" type="body"/>
          </p:nvPr>
        </p:nvSpPr>
        <p:spPr>
          <a:xfrm>
            <a:off x="311700" y="1468825"/>
            <a:ext cx="8520600" cy="3099900"/>
          </a:xfrm>
          <a:prstGeom prst="rect">
            <a:avLst/>
          </a:prstGeom>
        </p:spPr>
        <p:txBody>
          <a:bodyPr anchorCtr="0" anchor="t" bIns="91425" lIns="91425" spcFirstLastPara="1" rIns="91425" wrap="square" tIns="91425">
            <a:normAutofit lnSpcReduction="20000"/>
          </a:bodyPr>
          <a:lstStyle/>
          <a:p>
            <a:pPr indent="0" lvl="0" marL="0" rtl="0" algn="ctr">
              <a:spcBef>
                <a:spcPts val="0"/>
              </a:spcBef>
              <a:spcAft>
                <a:spcPts val="0"/>
              </a:spcAft>
              <a:buNone/>
            </a:pPr>
            <a:r>
              <a:rPr lang="en" sz="2400"/>
              <a:t>四是四。十是十，十四是十四，四十是四十，四十四是四十四</a:t>
            </a:r>
            <a:endParaRPr sz="2400"/>
          </a:p>
          <a:p>
            <a:pPr indent="0" lvl="0" marL="0" rtl="0" algn="ctr">
              <a:spcBef>
                <a:spcPts val="1200"/>
              </a:spcBef>
              <a:spcAft>
                <a:spcPts val="0"/>
              </a:spcAft>
              <a:buNone/>
            </a:pPr>
            <a:r>
              <a:rPr lang="en" sz="2400"/>
              <a:t>sì shì sì. shí shì shí, shí sì shì shí sì, sì shí shì sì shí, sì shí sì shì sì shí sì.</a:t>
            </a:r>
            <a:endParaRPr sz="2400"/>
          </a:p>
          <a:p>
            <a:pPr indent="0" lvl="0" marL="0" rtl="0" algn="ctr">
              <a:spcBef>
                <a:spcPts val="1200"/>
              </a:spcBef>
              <a:spcAft>
                <a:spcPts val="0"/>
              </a:spcAft>
              <a:buNone/>
            </a:pPr>
            <a:r>
              <a:rPr lang="en" sz="2400"/>
              <a:t>Four is four. Ten is ten, Fourteen is fourteen. Forty is forty, forty-four is forty-four. </a:t>
            </a:r>
            <a:endParaRPr sz="2400"/>
          </a:p>
          <a:p>
            <a:pPr indent="0" lvl="0" marL="0" rtl="0" algn="ctr">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0"/>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Mom and Horse </a:t>
            </a:r>
            <a:endParaRPr/>
          </a:p>
        </p:txBody>
      </p:sp>
      <p:sp>
        <p:nvSpPr>
          <p:cNvPr id="109" name="Google Shape;109;p20"/>
          <p:cNvSpPr txBox="1"/>
          <p:nvPr>
            <p:ph idx="1" type="body"/>
          </p:nvPr>
        </p:nvSpPr>
        <p:spPr>
          <a:xfrm>
            <a:off x="311700" y="1468825"/>
            <a:ext cx="8520600" cy="30999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2400"/>
              <a:t>妈妈骑马，马慢，妈妈骂马。</a:t>
            </a:r>
            <a:endParaRPr sz="2400"/>
          </a:p>
          <a:p>
            <a:pPr indent="0" lvl="0" marL="0" rtl="0" algn="ctr">
              <a:spcBef>
                <a:spcPts val="1200"/>
              </a:spcBef>
              <a:spcAft>
                <a:spcPts val="0"/>
              </a:spcAft>
              <a:buNone/>
            </a:pPr>
            <a:r>
              <a:rPr lang="en" sz="2400"/>
              <a:t>mā mā qí mǎ, mǎ màn, mā mā mà mǎ</a:t>
            </a:r>
            <a:endParaRPr sz="2400"/>
          </a:p>
          <a:p>
            <a:pPr indent="0" lvl="0" marL="0" rtl="0" algn="ctr">
              <a:spcBef>
                <a:spcPts val="1200"/>
              </a:spcBef>
              <a:spcAft>
                <a:spcPts val="0"/>
              </a:spcAft>
              <a:buNone/>
            </a:pPr>
            <a:r>
              <a:rPr lang="en" sz="2400"/>
              <a:t>Mom rides a horse, horse is slow, mom scolds the horse. </a:t>
            </a:r>
            <a:endParaRPr sz="2400"/>
          </a:p>
          <a:p>
            <a:pPr indent="0" lvl="0" marL="0" rtl="0" algn="ctr">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1"/>
          <p:cNvSpPr txBox="1"/>
          <p:nvPr>
            <p:ph type="title"/>
          </p:nvPr>
        </p:nvSpPr>
        <p:spPr>
          <a:xfrm>
            <a:off x="311700" y="372500"/>
            <a:ext cx="8520600" cy="7335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Grapes </a:t>
            </a:r>
            <a:endParaRPr/>
          </a:p>
        </p:txBody>
      </p:sp>
      <p:sp>
        <p:nvSpPr>
          <p:cNvPr id="115" name="Google Shape;115;p21"/>
          <p:cNvSpPr txBox="1"/>
          <p:nvPr>
            <p:ph idx="1" type="body"/>
          </p:nvPr>
        </p:nvSpPr>
        <p:spPr>
          <a:xfrm>
            <a:off x="311700" y="1468825"/>
            <a:ext cx="8520600" cy="3099900"/>
          </a:xfrm>
          <a:prstGeom prst="rect">
            <a:avLst/>
          </a:prstGeom>
        </p:spPr>
        <p:txBody>
          <a:bodyPr anchorCtr="0" anchor="t" bIns="91425" lIns="91425" spcFirstLastPara="1" rIns="91425" wrap="square" tIns="91425">
            <a:normAutofit lnSpcReduction="20000"/>
          </a:bodyPr>
          <a:lstStyle/>
          <a:p>
            <a:pPr indent="0" lvl="0" marL="0" rtl="0" algn="ctr">
              <a:spcBef>
                <a:spcPts val="0"/>
              </a:spcBef>
              <a:spcAft>
                <a:spcPts val="0"/>
              </a:spcAft>
              <a:buNone/>
            </a:pPr>
            <a:r>
              <a:rPr lang="en" sz="2400"/>
              <a:t>吃 葡 萄 不 吐 葡 萄 皮 ,不 吃 葡 萄 倒 吐 葡 萄 皮</a:t>
            </a:r>
            <a:endParaRPr sz="2400"/>
          </a:p>
          <a:p>
            <a:pPr indent="0" lvl="0" marL="0" rtl="0" algn="ctr">
              <a:spcBef>
                <a:spcPts val="1200"/>
              </a:spcBef>
              <a:spcAft>
                <a:spcPts val="0"/>
              </a:spcAft>
              <a:buNone/>
            </a:pPr>
            <a:r>
              <a:rPr lang="en" sz="2400"/>
              <a:t>chī pú táo bù tǔ pú táo pí, bù chī pú táo dào tǔ pú táo pí</a:t>
            </a:r>
            <a:endParaRPr sz="2400"/>
          </a:p>
          <a:p>
            <a:pPr indent="0" lvl="0" marL="0" rtl="0" algn="ctr">
              <a:spcBef>
                <a:spcPts val="1200"/>
              </a:spcBef>
              <a:spcAft>
                <a:spcPts val="0"/>
              </a:spcAft>
              <a:buNone/>
            </a:pPr>
            <a:r>
              <a:rPr lang="en" sz="2400"/>
              <a:t>Eat a grape but you don't spit out the grape skin, don't eat a grape but spit out a grape skin.</a:t>
            </a:r>
            <a:endParaRPr sz="2400"/>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0838F"/>
      </a:accent5>
      <a:accent6>
        <a:srgbClr val="F8E71C"/>
      </a:accent6>
      <a:hlink>
        <a:srgbClr val="00838F"/>
      </a:hlink>
      <a:folHlink>
        <a:srgbClr val="00838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